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7" r:id="rId9"/>
    <p:sldId id="263" r:id="rId10"/>
    <p:sldId id="264" r:id="rId11"/>
    <p:sldId id="265" r:id="rId12"/>
    <p:sldId id="266" r:id="rId13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DM Sans" pitchFamily="2" charset="77"/>
      <p:regular r:id="rId18"/>
      <p:bold r:id="rId19"/>
      <p:italic r:id="rId20"/>
      <p:boldItalic r:id="rId21"/>
    </p:embeddedFont>
    <p:embeddedFont>
      <p:font typeface="DM Sans Bold" pitchFamily="2" charset="77"/>
      <p:regular r:id="rId22"/>
      <p:bold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  <p:embeddedFont>
      <p:font typeface="Oswald" pitchFamily="2" charset="77"/>
      <p:regular r:id="rId28"/>
      <p:bold r:id="rId29"/>
    </p:embeddedFont>
    <p:embeddedFont>
      <p:font typeface="Oswald Bold" pitchFamily="2" charset="77"/>
      <p:regular r:id="rId30"/>
      <p:bold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97" autoAdjust="0"/>
    <p:restoredTop sz="94650" autoAdjust="0"/>
  </p:normalViewPr>
  <p:slideViewPr>
    <p:cSldViewPr>
      <p:cViewPr>
        <p:scale>
          <a:sx n="75" d="100"/>
          <a:sy n="75" d="100"/>
        </p:scale>
        <p:origin x="808" y="5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jpeg>
</file>

<file path=ppt/media/image27.png>
</file>

<file path=ppt/media/image28.svg>
</file>

<file path=ppt/media/image29.png>
</file>

<file path=ppt/media/image3.svg>
</file>

<file path=ppt/media/image30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jpeg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3.svg"/><Relationship Id="rId4" Type="http://schemas.openxmlformats.org/officeDocument/2006/relationships/image" Target="../media/image9.jpe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7.png"/><Relationship Id="rId4" Type="http://schemas.openxmlformats.org/officeDocument/2006/relationships/image" Target="../media/image18.sv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7659121">
            <a:off x="15091031" y="5585714"/>
            <a:ext cx="7629294" cy="7828566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124200" y="-4114800"/>
            <a:ext cx="9022634" cy="9258300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4236347" y="3202251"/>
            <a:ext cx="9815307" cy="4208864"/>
            <a:chOff x="0" y="0"/>
            <a:chExt cx="1895495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95495" cy="812800"/>
            </a:xfrm>
            <a:custGeom>
              <a:avLst/>
              <a:gdLst/>
              <a:ahLst/>
              <a:cxnLst/>
              <a:rect l="l" t="t" r="r" b="b"/>
              <a:pathLst>
                <a:path w="1895495" h="812800">
                  <a:moveTo>
                    <a:pt x="0" y="0"/>
                  </a:moveTo>
                  <a:lnTo>
                    <a:pt x="1895495" y="0"/>
                  </a:lnTo>
                  <a:lnTo>
                    <a:pt x="18954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1895495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236347" y="4348786"/>
            <a:ext cx="9815307" cy="2766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684"/>
              </a:lnSpc>
            </a:pPr>
            <a:r>
              <a:rPr lang="en-US" sz="16437" spc="1610">
                <a:solidFill>
                  <a:srgbClr val="231F20"/>
                </a:solidFill>
                <a:latin typeface="Oswald Bold"/>
              </a:rPr>
              <a:t>STRIDE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236347" y="3438109"/>
            <a:ext cx="9815307" cy="118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48"/>
              </a:lnSpc>
            </a:pPr>
            <a:r>
              <a:rPr lang="en-US" sz="7063" spc="692">
                <a:solidFill>
                  <a:srgbClr val="231F20"/>
                </a:solidFill>
                <a:latin typeface="Oswald Bold"/>
              </a:rPr>
              <a:t>WEB-ПРИЛОЖЕНИЕ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55250" y="9433322"/>
            <a:ext cx="24690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 lang="en-US" sz="3399" dirty="0">
              <a:solidFill>
                <a:srgbClr val="231F20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3407869">
            <a:off x="12052165" y="1118883"/>
            <a:ext cx="12471670" cy="5351480"/>
          </a:xfrm>
          <a:custGeom>
            <a:avLst/>
            <a:gdLst/>
            <a:ahLst/>
            <a:cxnLst/>
            <a:rect l="l" t="t" r="r" b="b"/>
            <a:pathLst>
              <a:path w="12471670" h="535148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489411" y="664311"/>
            <a:ext cx="6021895" cy="8876442"/>
          </a:xfrm>
          <a:custGeom>
            <a:avLst/>
            <a:gdLst/>
            <a:ahLst/>
            <a:cxnLst/>
            <a:rect l="l" t="t" r="r" b="b"/>
            <a:pathLst>
              <a:path w="6021895" h="8876442">
                <a:moveTo>
                  <a:pt x="0" y="0"/>
                </a:moveTo>
                <a:lnTo>
                  <a:pt x="6021895" y="0"/>
                </a:lnTo>
                <a:lnTo>
                  <a:pt x="6021895" y="8876442"/>
                </a:lnTo>
                <a:lnTo>
                  <a:pt x="0" y="88764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2054" r="-79050"/>
            </a:stretch>
          </a:blipFill>
        </p:spPr>
      </p:sp>
      <p:sp>
        <p:nvSpPr>
          <p:cNvPr id="5" name="Freeform 5"/>
          <p:cNvSpPr/>
          <p:nvPr/>
        </p:nvSpPr>
        <p:spPr>
          <a:xfrm rot="3407869">
            <a:off x="-6906814" y="5340777"/>
            <a:ext cx="12471670" cy="5351480"/>
          </a:xfrm>
          <a:custGeom>
            <a:avLst/>
            <a:gdLst/>
            <a:ahLst/>
            <a:cxnLst/>
            <a:rect l="l" t="t" r="r" b="b"/>
            <a:pathLst>
              <a:path w="12471670" h="535148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459228" y="1162050"/>
            <a:ext cx="7896991" cy="243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450"/>
              </a:lnSpc>
            </a:pPr>
            <a:r>
              <a:rPr lang="en-US" sz="9000" spc="882" dirty="0">
                <a:solidFill>
                  <a:srgbClr val="231F20"/>
                </a:solidFill>
                <a:latin typeface="Oswald Bold"/>
              </a:rPr>
              <a:t>БИЗНЕС-МОДЕЛЬ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59228" y="4198033"/>
            <a:ext cx="8327519" cy="5344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60"/>
              </a:lnSpc>
            </a:pPr>
            <a:r>
              <a:rPr lang="ru-RU" sz="3200" spc="224" dirty="0">
                <a:solidFill>
                  <a:srgbClr val="231F20"/>
                </a:solidFill>
                <a:latin typeface="DM Sans"/>
              </a:rPr>
              <a:t>Б</a:t>
            </a:r>
            <a:r>
              <a:rPr lang="en-US" sz="3200" spc="224" dirty="0" err="1">
                <a:solidFill>
                  <a:srgbClr val="231F20"/>
                </a:solidFill>
                <a:latin typeface="DM Sans"/>
              </a:rPr>
              <a:t>азовая</a:t>
            </a:r>
            <a:r>
              <a:rPr lang="en-US" sz="3200" spc="224" dirty="0">
                <a:solidFill>
                  <a:srgbClr val="231F20"/>
                </a:solidFill>
                <a:latin typeface="DM Sans"/>
              </a:rPr>
              <a:t> версия приложения бесплатно, включающая функции создания личных и профессиональных целей, напоминания и отслеживание прогресса. </a:t>
            </a:r>
          </a:p>
          <a:p>
            <a:pPr>
              <a:lnSpc>
                <a:spcPts val="3160"/>
              </a:lnSpc>
            </a:pPr>
            <a:endParaRPr lang="en-US" sz="3200" spc="224" dirty="0">
              <a:solidFill>
                <a:srgbClr val="231F20"/>
              </a:solidFill>
              <a:latin typeface="DM Sans"/>
            </a:endParaRPr>
          </a:p>
          <a:p>
            <a:pPr>
              <a:lnSpc>
                <a:spcPts val="3160"/>
              </a:lnSpc>
            </a:pPr>
            <a:r>
              <a:rPr lang="en-US" sz="3200" spc="224" dirty="0">
                <a:solidFill>
                  <a:srgbClr val="231F20"/>
                </a:solidFill>
                <a:latin typeface="DM Sans"/>
              </a:rPr>
              <a:t>Дополнительный функционал, такой </a:t>
            </a:r>
            <a:r>
              <a:rPr lang="en-US" sz="3200" spc="224" dirty="0" err="1">
                <a:solidFill>
                  <a:srgbClr val="231F20"/>
                </a:solidFill>
                <a:latin typeface="DM Sans"/>
              </a:rPr>
              <a:t>как</a:t>
            </a:r>
            <a:r>
              <a:rPr lang="en-US" sz="3200" spc="224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3200" spc="224" dirty="0" err="1">
                <a:solidFill>
                  <a:srgbClr val="231F20"/>
                </a:solidFill>
                <a:latin typeface="DM Sans"/>
              </a:rPr>
              <a:t>фильтры</a:t>
            </a:r>
            <a:r>
              <a:rPr lang="en-US" sz="3200" spc="224" dirty="0">
                <a:solidFill>
                  <a:srgbClr val="231F20"/>
                </a:solidFill>
                <a:latin typeface="DM Sans"/>
              </a:rPr>
              <a:t>, списки и теги для задач предлагается как платные расширения.</a:t>
            </a:r>
          </a:p>
          <a:p>
            <a:pPr>
              <a:lnSpc>
                <a:spcPts val="3160"/>
              </a:lnSpc>
            </a:pPr>
            <a:endParaRPr lang="en-US" sz="3200" spc="224" dirty="0">
              <a:solidFill>
                <a:srgbClr val="231F20"/>
              </a:solidFill>
              <a:latin typeface="DM Sans"/>
            </a:endParaRPr>
          </a:p>
          <a:p>
            <a:pPr>
              <a:lnSpc>
                <a:spcPts val="3160"/>
              </a:lnSpc>
            </a:pPr>
            <a:r>
              <a:rPr lang="en-US" sz="3200" spc="224" dirty="0">
                <a:solidFill>
                  <a:srgbClr val="231F20"/>
                </a:solidFill>
                <a:latin typeface="DM Sans"/>
              </a:rPr>
              <a:t>Пользователи могут приобрести эти расширения по </a:t>
            </a:r>
            <a:r>
              <a:rPr lang="en-US" sz="3200" spc="224" dirty="0" err="1">
                <a:solidFill>
                  <a:srgbClr val="231F20"/>
                </a:solidFill>
                <a:latin typeface="DM Sans"/>
              </a:rPr>
              <a:t>мере</a:t>
            </a:r>
            <a:r>
              <a:rPr lang="en-US" sz="3200" spc="224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3200" spc="224" dirty="0" err="1">
                <a:solidFill>
                  <a:srgbClr val="231F20"/>
                </a:solidFill>
                <a:latin typeface="DM Sans"/>
              </a:rPr>
              <a:t>необходимости</a:t>
            </a:r>
            <a:r>
              <a:rPr lang="ru-RU" sz="3200" spc="224" dirty="0">
                <a:solidFill>
                  <a:srgbClr val="231F20"/>
                </a:solidFill>
                <a:latin typeface="DM Sans"/>
              </a:rPr>
              <a:t>.</a:t>
            </a:r>
            <a:endParaRPr lang="en-US" sz="3200" spc="224" dirty="0">
              <a:solidFill>
                <a:srgbClr val="231F20"/>
              </a:solidFill>
              <a:latin typeface="DM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55250" y="9433322"/>
            <a:ext cx="535350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ru-RU" sz="3399" dirty="0">
                <a:solidFill>
                  <a:srgbClr val="231F20"/>
                </a:solidFill>
                <a:latin typeface="Open Sans"/>
              </a:rPr>
              <a:t>10</a:t>
            </a:r>
            <a:endParaRPr lang="en-US" sz="3399" dirty="0">
              <a:solidFill>
                <a:srgbClr val="231F20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852744" y="3301787"/>
            <a:ext cx="2027545" cy="3080525"/>
          </a:xfrm>
          <a:custGeom>
            <a:avLst/>
            <a:gdLst/>
            <a:ahLst/>
            <a:cxnLst/>
            <a:rect l="l" t="t" r="r" b="b"/>
            <a:pathLst>
              <a:path w="2027545" h="3080525">
                <a:moveTo>
                  <a:pt x="0" y="0"/>
                </a:moveTo>
                <a:lnTo>
                  <a:pt x="2027546" y="0"/>
                </a:lnTo>
                <a:lnTo>
                  <a:pt x="2027546" y="3080524"/>
                </a:lnTo>
                <a:lnTo>
                  <a:pt x="0" y="30805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035253">
            <a:off x="16065903" y="4817487"/>
            <a:ext cx="7835077" cy="10939025"/>
          </a:xfrm>
          <a:custGeom>
            <a:avLst/>
            <a:gdLst/>
            <a:ahLst/>
            <a:cxnLst/>
            <a:rect l="l" t="t" r="r" b="b"/>
            <a:pathLst>
              <a:path w="7835077" h="10939025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 flipV="1">
            <a:off x="2066088" y="6891304"/>
            <a:ext cx="14155825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4615976" y="6621713"/>
            <a:ext cx="501082" cy="50108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026416" y="7567602"/>
            <a:ext cx="3680200" cy="1803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60"/>
              </a:lnSpc>
            </a:pP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Оптимизировать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приложение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под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несколько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языков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,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добавить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функцию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выбора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языка</a:t>
            </a:r>
            <a:endParaRPr lang="en-US" sz="2800" spc="196" dirty="0">
              <a:solidFill>
                <a:srgbClr val="231F20"/>
              </a:solidFill>
              <a:latin typeface="DM Sa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852744" y="3720336"/>
            <a:ext cx="2027545" cy="1121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01</a:t>
            </a:r>
          </a:p>
        </p:txBody>
      </p:sp>
      <p:sp>
        <p:nvSpPr>
          <p:cNvPr id="11" name="Freeform 11"/>
          <p:cNvSpPr/>
          <p:nvPr/>
        </p:nvSpPr>
        <p:spPr>
          <a:xfrm>
            <a:off x="8188865" y="3301787"/>
            <a:ext cx="2027545" cy="3080525"/>
          </a:xfrm>
          <a:custGeom>
            <a:avLst/>
            <a:gdLst/>
            <a:ahLst/>
            <a:cxnLst/>
            <a:rect l="l" t="t" r="r" b="b"/>
            <a:pathLst>
              <a:path w="2027545" h="3080525">
                <a:moveTo>
                  <a:pt x="0" y="0"/>
                </a:moveTo>
                <a:lnTo>
                  <a:pt x="2027545" y="0"/>
                </a:lnTo>
                <a:lnTo>
                  <a:pt x="2027545" y="3080524"/>
                </a:lnTo>
                <a:lnTo>
                  <a:pt x="0" y="30805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8952097" y="6621713"/>
            <a:ext cx="501082" cy="501082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188865" y="3720336"/>
            <a:ext cx="2027545" cy="1121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02</a:t>
            </a:r>
          </a:p>
        </p:txBody>
      </p:sp>
      <p:sp>
        <p:nvSpPr>
          <p:cNvPr id="16" name="Freeform 16"/>
          <p:cNvSpPr/>
          <p:nvPr/>
        </p:nvSpPr>
        <p:spPr>
          <a:xfrm>
            <a:off x="12526865" y="3301787"/>
            <a:ext cx="2027545" cy="3080525"/>
          </a:xfrm>
          <a:custGeom>
            <a:avLst/>
            <a:gdLst/>
            <a:ahLst/>
            <a:cxnLst/>
            <a:rect l="l" t="t" r="r" b="b"/>
            <a:pathLst>
              <a:path w="2027545" h="3080525">
                <a:moveTo>
                  <a:pt x="0" y="0"/>
                </a:moveTo>
                <a:lnTo>
                  <a:pt x="2027546" y="0"/>
                </a:lnTo>
                <a:lnTo>
                  <a:pt x="2027546" y="3080524"/>
                </a:lnTo>
                <a:lnTo>
                  <a:pt x="0" y="30805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3290097" y="6621713"/>
            <a:ext cx="501082" cy="501082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2526865" y="3720336"/>
            <a:ext cx="2027545" cy="1121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03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362537" y="7565990"/>
            <a:ext cx="3680200" cy="14443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60"/>
              </a:lnSpc>
            </a:pP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Добавить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авторизацию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через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встроенные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сервисы</a:t>
            </a:r>
            <a:endParaRPr lang="en-US" sz="2800" spc="196" dirty="0">
              <a:solidFill>
                <a:srgbClr val="231F20"/>
              </a:solidFill>
              <a:latin typeface="DM San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1938374" y="7565990"/>
            <a:ext cx="3204526" cy="1458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60"/>
              </a:lnSpc>
            </a:pP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Добавить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возможность</a:t>
            </a:r>
            <a:r>
              <a:rPr lang="en-US" sz="2800" spc="196" dirty="0">
                <a:solidFill>
                  <a:srgbClr val="231F20"/>
                </a:solidFill>
                <a:latin typeface="DM Sans"/>
              </a:rPr>
              <a:t> отслеживание </a:t>
            </a:r>
            <a:r>
              <a:rPr lang="en-US" sz="2800" spc="196" dirty="0" err="1">
                <a:solidFill>
                  <a:srgbClr val="231F20"/>
                </a:solidFill>
                <a:latin typeface="DM Sans"/>
              </a:rPr>
              <a:t>привычек</a:t>
            </a:r>
            <a:endParaRPr lang="en-US" sz="2800" spc="196" dirty="0">
              <a:solidFill>
                <a:srgbClr val="231F20"/>
              </a:solidFill>
              <a:latin typeface="DM Sans"/>
            </a:endParaRPr>
          </a:p>
        </p:txBody>
      </p:sp>
      <p:sp>
        <p:nvSpPr>
          <p:cNvPr id="23" name="Freeform 23"/>
          <p:cNvSpPr/>
          <p:nvPr/>
        </p:nvSpPr>
        <p:spPr>
          <a:xfrm rot="-10799999">
            <a:off x="-3028326" y="-7771151"/>
            <a:ext cx="7835077" cy="10939025"/>
          </a:xfrm>
          <a:custGeom>
            <a:avLst/>
            <a:gdLst/>
            <a:ahLst/>
            <a:cxnLst/>
            <a:rect l="l" t="t" r="r" b="b"/>
            <a:pathLst>
              <a:path w="7835077" h="10939025">
                <a:moveTo>
                  <a:pt x="0" y="0"/>
                </a:moveTo>
                <a:lnTo>
                  <a:pt x="7835077" y="0"/>
                </a:lnTo>
                <a:lnTo>
                  <a:pt x="7835077" y="10939025"/>
                </a:lnTo>
                <a:lnTo>
                  <a:pt x="0" y="109390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2335030" y="876300"/>
            <a:ext cx="13617940" cy="151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419"/>
              </a:lnSpc>
              <a:spcBef>
                <a:spcPct val="0"/>
              </a:spcBef>
            </a:pPr>
            <a:r>
              <a:rPr lang="en-US" sz="9000" spc="882">
                <a:solidFill>
                  <a:srgbClr val="231F20"/>
                </a:solidFill>
                <a:latin typeface="Oswald Bold"/>
              </a:rPr>
              <a:t>ПЛАН РАЗВИТИЯ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31798" y="9433322"/>
            <a:ext cx="49381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ru-RU" sz="3399" dirty="0">
                <a:solidFill>
                  <a:srgbClr val="231F20"/>
                </a:solidFill>
                <a:latin typeface="Open Sans"/>
              </a:rPr>
              <a:t>11</a:t>
            </a:r>
            <a:endParaRPr lang="en-US" sz="3399" dirty="0">
              <a:solidFill>
                <a:srgbClr val="231F20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-10580377">
            <a:off x="10736596" y="-10036346"/>
            <a:ext cx="24036383" cy="24664199"/>
          </a:xfrm>
          <a:custGeom>
            <a:avLst/>
            <a:gdLst/>
            <a:ahLst/>
            <a:cxnLst/>
            <a:rect l="l" t="t" r="r" b="b"/>
            <a:pathLst>
              <a:path w="24036383" h="24664199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876117" y="1446121"/>
            <a:ext cx="8097687" cy="308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2419"/>
              </a:lnSpc>
              <a:spcBef>
                <a:spcPct val="0"/>
              </a:spcBef>
            </a:pPr>
            <a:r>
              <a:rPr lang="en-US" sz="9000" spc="882">
                <a:solidFill>
                  <a:srgbClr val="231F20"/>
                </a:solidFill>
                <a:latin typeface="Oswald Bold"/>
              </a:rPr>
              <a:t>СПАСИБО ЗА ВНИМАНИЕ!</a:t>
            </a:r>
          </a:p>
        </p:txBody>
      </p:sp>
      <p:sp>
        <p:nvSpPr>
          <p:cNvPr id="5" name="Freeform 5"/>
          <p:cNvSpPr/>
          <p:nvPr/>
        </p:nvSpPr>
        <p:spPr>
          <a:xfrm>
            <a:off x="-8320162" y="4345894"/>
            <a:ext cx="12102934" cy="12419055"/>
          </a:xfrm>
          <a:custGeom>
            <a:avLst/>
            <a:gdLst/>
            <a:ahLst/>
            <a:cxnLst/>
            <a:rect l="l" t="t" r="r" b="b"/>
            <a:pathLst>
              <a:path w="12102934" h="12419055">
                <a:moveTo>
                  <a:pt x="0" y="0"/>
                </a:moveTo>
                <a:lnTo>
                  <a:pt x="12102934" y="0"/>
                </a:lnTo>
                <a:lnTo>
                  <a:pt x="12102934" y="12419056"/>
                </a:lnTo>
                <a:lnTo>
                  <a:pt x="0" y="124190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TextBox 6"/>
          <p:cNvSpPr txBox="1"/>
          <p:nvPr/>
        </p:nvSpPr>
        <p:spPr>
          <a:xfrm>
            <a:off x="331798" y="9433322"/>
            <a:ext cx="49381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ru-RU" sz="3399" dirty="0">
                <a:solidFill>
                  <a:srgbClr val="231F20"/>
                </a:solidFill>
                <a:latin typeface="Open Sans"/>
              </a:rPr>
              <a:t>12</a:t>
            </a:r>
            <a:endParaRPr lang="en-US" sz="3399" dirty="0">
              <a:solidFill>
                <a:srgbClr val="231F20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887923">
            <a:off x="-7315187" y="-9005497"/>
            <a:ext cx="13977230" cy="14342307"/>
          </a:xfrm>
          <a:custGeom>
            <a:avLst/>
            <a:gdLst/>
            <a:ahLst/>
            <a:cxnLst/>
            <a:rect l="l" t="t" r="r" b="b"/>
            <a:pathLst>
              <a:path w="13977230" h="14342307">
                <a:moveTo>
                  <a:pt x="0" y="0"/>
                </a:moveTo>
                <a:lnTo>
                  <a:pt x="13977231" y="0"/>
                </a:lnTo>
                <a:lnTo>
                  <a:pt x="13977231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580377">
            <a:off x="14182049" y="4765379"/>
            <a:ext cx="12102934" cy="12419055"/>
          </a:xfrm>
          <a:custGeom>
            <a:avLst/>
            <a:gdLst/>
            <a:ahLst/>
            <a:cxnLst/>
            <a:rect l="l" t="t" r="r" b="b"/>
            <a:pathLst>
              <a:path w="12102934" h="12419055">
                <a:moveTo>
                  <a:pt x="0" y="0"/>
                </a:moveTo>
                <a:lnTo>
                  <a:pt x="12102934" y="0"/>
                </a:lnTo>
                <a:lnTo>
                  <a:pt x="12102934" y="12419055"/>
                </a:lnTo>
                <a:lnTo>
                  <a:pt x="0" y="124190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2482296" y="4579324"/>
            <a:ext cx="3905661" cy="4265364"/>
            <a:chOff x="0" y="0"/>
            <a:chExt cx="862412" cy="941838"/>
          </a:xfrm>
          <a:solidFill>
            <a:schemeClr val="bg1"/>
          </a:solidFill>
        </p:grpSpPr>
        <p:sp>
          <p:nvSpPr>
            <p:cNvPr id="6" name="Freeform 6"/>
            <p:cNvSpPr/>
            <p:nvPr/>
          </p:nvSpPr>
          <p:spPr>
            <a:xfrm>
              <a:off x="0" y="0"/>
              <a:ext cx="862412" cy="941838"/>
            </a:xfrm>
            <a:custGeom>
              <a:avLst/>
              <a:gdLst/>
              <a:ahLst/>
              <a:cxnLst/>
              <a:rect l="l" t="t" r="r" b="b"/>
              <a:pathLst>
                <a:path w="862412" h="941838">
                  <a:moveTo>
                    <a:pt x="0" y="0"/>
                  </a:moveTo>
                  <a:lnTo>
                    <a:pt x="862412" y="0"/>
                  </a:lnTo>
                  <a:lnTo>
                    <a:pt x="862412" y="941838"/>
                  </a:lnTo>
                  <a:lnTo>
                    <a:pt x="0" y="941838"/>
                  </a:lnTo>
                  <a:close/>
                </a:path>
              </a:pathLst>
            </a:custGeom>
            <a:grpFill/>
            <a:ln cap="sq">
              <a:solidFill>
                <a:schemeClr val="tx1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62412" cy="989463"/>
            </a:xfrm>
            <a:prstGeom prst="rect">
              <a:avLst/>
            </a:prstGeom>
            <a:grpFill/>
            <a:ln w="76200">
              <a:solidFill>
                <a:schemeClr val="tx1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2714866" y="3132046"/>
            <a:ext cx="3361113" cy="3347984"/>
            <a:chOff x="0" y="0"/>
            <a:chExt cx="6502400" cy="6477000"/>
          </a:xfrm>
        </p:grpSpPr>
        <p:sp>
          <p:nvSpPr>
            <p:cNvPr id="9" name="Freeform 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4052" t="-4828" r="-22827" b="-13912"/>
              </a:stretch>
            </a:blipFill>
            <a:ln>
              <a:solidFill>
                <a:schemeClr val="tx1"/>
              </a:solidFill>
            </a:ln>
          </p:spPr>
        </p:sp>
        <p:sp>
          <p:nvSpPr>
            <p:cNvPr id="10" name="Freeform 1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</p:sp>
      </p:grpSp>
      <p:grpSp>
        <p:nvGrpSpPr>
          <p:cNvPr id="11" name="Group 11"/>
          <p:cNvGrpSpPr/>
          <p:nvPr/>
        </p:nvGrpSpPr>
        <p:grpSpPr>
          <a:xfrm>
            <a:off x="7191629" y="4579324"/>
            <a:ext cx="3905661" cy="4265364"/>
            <a:chOff x="0" y="0"/>
            <a:chExt cx="862412" cy="941838"/>
          </a:xfrm>
          <a:solidFill>
            <a:schemeClr val="bg1"/>
          </a:solidFill>
        </p:grpSpPr>
        <p:sp>
          <p:nvSpPr>
            <p:cNvPr id="12" name="Freeform 12"/>
            <p:cNvSpPr/>
            <p:nvPr/>
          </p:nvSpPr>
          <p:spPr>
            <a:xfrm>
              <a:off x="0" y="0"/>
              <a:ext cx="862412" cy="941838"/>
            </a:xfrm>
            <a:custGeom>
              <a:avLst/>
              <a:gdLst/>
              <a:ahLst/>
              <a:cxnLst/>
              <a:rect l="l" t="t" r="r" b="b"/>
              <a:pathLst>
                <a:path w="862412" h="941838">
                  <a:moveTo>
                    <a:pt x="0" y="0"/>
                  </a:moveTo>
                  <a:lnTo>
                    <a:pt x="862412" y="0"/>
                  </a:lnTo>
                  <a:lnTo>
                    <a:pt x="862412" y="941838"/>
                  </a:lnTo>
                  <a:lnTo>
                    <a:pt x="0" y="941838"/>
                  </a:lnTo>
                  <a:close/>
                </a:path>
              </a:pathLst>
            </a:custGeom>
            <a:grpFill/>
            <a:ln cap="sq">
              <a:solidFill>
                <a:schemeClr val="tx1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862412" cy="989463"/>
            </a:xfrm>
            <a:prstGeom prst="rect">
              <a:avLst/>
            </a:prstGeom>
            <a:grpFill/>
            <a:ln w="76200">
              <a:solidFill>
                <a:schemeClr val="tx1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7424198" y="3132046"/>
            <a:ext cx="3361113" cy="3347984"/>
            <a:chOff x="0" y="0"/>
            <a:chExt cx="6502400" cy="6477000"/>
          </a:xfrm>
        </p:grpSpPr>
        <p:sp>
          <p:nvSpPr>
            <p:cNvPr id="15" name="Freeform 1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223" t="-2532" r="223" b="-8168"/>
              </a:stretch>
            </a:blipFill>
            <a:ln>
              <a:solidFill>
                <a:schemeClr val="tx1"/>
              </a:solidFill>
            </a:ln>
          </p:spPr>
        </p:sp>
        <p:sp>
          <p:nvSpPr>
            <p:cNvPr id="16" name="Freeform 1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</p:sp>
      </p:grpSp>
      <p:grpSp>
        <p:nvGrpSpPr>
          <p:cNvPr id="17" name="Group 17"/>
          <p:cNvGrpSpPr/>
          <p:nvPr/>
        </p:nvGrpSpPr>
        <p:grpSpPr>
          <a:xfrm>
            <a:off x="11900043" y="4363642"/>
            <a:ext cx="3905661" cy="4481046"/>
            <a:chOff x="0" y="-47625"/>
            <a:chExt cx="862412" cy="989463"/>
          </a:xfrm>
        </p:grpSpPr>
        <p:sp>
          <p:nvSpPr>
            <p:cNvPr id="18" name="Freeform 18"/>
            <p:cNvSpPr/>
            <p:nvPr/>
          </p:nvSpPr>
          <p:spPr>
            <a:xfrm>
              <a:off x="0" y="-41428"/>
              <a:ext cx="862412" cy="983266"/>
            </a:xfrm>
            <a:custGeom>
              <a:avLst/>
              <a:gdLst/>
              <a:ahLst/>
              <a:cxnLst/>
              <a:rect l="l" t="t" r="r" b="b"/>
              <a:pathLst>
                <a:path w="862412" h="941838">
                  <a:moveTo>
                    <a:pt x="0" y="0"/>
                  </a:moveTo>
                  <a:lnTo>
                    <a:pt x="862412" y="0"/>
                  </a:lnTo>
                  <a:lnTo>
                    <a:pt x="862412" y="941838"/>
                  </a:lnTo>
                  <a:lnTo>
                    <a:pt x="0" y="941838"/>
                  </a:lnTo>
                  <a:close/>
                </a:path>
              </a:pathLst>
            </a:custGeom>
            <a:solidFill>
              <a:schemeClr val="bg1"/>
            </a:solidFill>
            <a:ln w="76200" cap="sq">
              <a:solidFill>
                <a:schemeClr val="tx1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862412" cy="9894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20" name="Group 20"/>
          <p:cNvGrpSpPr>
            <a:grpSpLocks noChangeAspect="1"/>
          </p:cNvGrpSpPr>
          <p:nvPr/>
        </p:nvGrpSpPr>
        <p:grpSpPr>
          <a:xfrm>
            <a:off x="12132612" y="3132046"/>
            <a:ext cx="3361113" cy="3347984"/>
            <a:chOff x="0" y="0"/>
            <a:chExt cx="6502400" cy="6477000"/>
          </a:xfrm>
        </p:grpSpPr>
        <p:sp>
          <p:nvSpPr>
            <p:cNvPr id="21" name="Freeform 21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4022" r="-4022"/>
              </a:stretch>
            </a:blipFill>
            <a:ln>
              <a:solidFill>
                <a:schemeClr val="tx1"/>
              </a:solidFill>
            </a:ln>
          </p:spPr>
        </p:sp>
        <p:sp>
          <p:nvSpPr>
            <p:cNvPr id="22" name="Freeform 22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</p:sp>
      </p:grpSp>
      <p:sp>
        <p:nvSpPr>
          <p:cNvPr id="23" name="Freeform 23"/>
          <p:cNvSpPr/>
          <p:nvPr/>
        </p:nvSpPr>
        <p:spPr>
          <a:xfrm>
            <a:off x="2482800" y="8844687"/>
            <a:ext cx="3905661" cy="413613"/>
          </a:xfrm>
          <a:custGeom>
            <a:avLst/>
            <a:gdLst/>
            <a:ahLst/>
            <a:cxnLst/>
            <a:rect l="l" t="t" r="r" b="b"/>
            <a:pathLst>
              <a:path w="3905661" h="413613">
                <a:moveTo>
                  <a:pt x="0" y="0"/>
                </a:moveTo>
                <a:lnTo>
                  <a:pt x="3905661" y="0"/>
                </a:lnTo>
                <a:lnTo>
                  <a:pt x="3905661" y="413613"/>
                </a:lnTo>
                <a:lnTo>
                  <a:pt x="0" y="4136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86495"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7191629" y="8844687"/>
            <a:ext cx="3905661" cy="413613"/>
          </a:xfrm>
          <a:custGeom>
            <a:avLst/>
            <a:gdLst/>
            <a:ahLst/>
            <a:cxnLst/>
            <a:rect l="l" t="t" r="r" b="b"/>
            <a:pathLst>
              <a:path w="3905661" h="413613">
                <a:moveTo>
                  <a:pt x="0" y="0"/>
                </a:moveTo>
                <a:lnTo>
                  <a:pt x="3905660" y="0"/>
                </a:lnTo>
                <a:lnTo>
                  <a:pt x="3905660" y="413613"/>
                </a:lnTo>
                <a:lnTo>
                  <a:pt x="0" y="4136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86495"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1900043" y="8844687"/>
            <a:ext cx="3905661" cy="413613"/>
          </a:xfrm>
          <a:custGeom>
            <a:avLst/>
            <a:gdLst/>
            <a:ahLst/>
            <a:cxnLst/>
            <a:rect l="l" t="t" r="r" b="b"/>
            <a:pathLst>
              <a:path w="3905661" h="413613">
                <a:moveTo>
                  <a:pt x="0" y="0"/>
                </a:moveTo>
                <a:lnTo>
                  <a:pt x="3905661" y="0"/>
                </a:lnTo>
                <a:lnTo>
                  <a:pt x="3905661" y="413613"/>
                </a:lnTo>
                <a:lnTo>
                  <a:pt x="0" y="4136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86495"/>
            </a:stretch>
          </a:blipFill>
        </p:spPr>
      </p:sp>
      <p:sp>
        <p:nvSpPr>
          <p:cNvPr id="26" name="TextBox 26"/>
          <p:cNvSpPr txBox="1"/>
          <p:nvPr/>
        </p:nvSpPr>
        <p:spPr>
          <a:xfrm>
            <a:off x="2335030" y="876300"/>
            <a:ext cx="13617940" cy="151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419"/>
              </a:lnSpc>
              <a:spcBef>
                <a:spcPct val="0"/>
              </a:spcBef>
            </a:pPr>
            <a:r>
              <a:rPr lang="en-US" sz="9000" spc="882">
                <a:solidFill>
                  <a:srgbClr val="231F20"/>
                </a:solidFill>
                <a:latin typeface="Oswald Bold"/>
              </a:rPr>
              <a:t>НАША КОМАНДА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006772" y="6684758"/>
            <a:ext cx="2802792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</a:pPr>
            <a:r>
              <a:rPr lang="en-US" sz="3400" spc="170" dirty="0" err="1">
                <a:latin typeface="DM Sans"/>
              </a:rPr>
              <a:t>Ярослав</a:t>
            </a:r>
            <a:r>
              <a:rPr lang="en-US" sz="3400" spc="170" dirty="0">
                <a:latin typeface="DM Sans"/>
              </a:rPr>
              <a:t> </a:t>
            </a:r>
            <a:r>
              <a:rPr lang="en-US" sz="3400" spc="170" dirty="0" err="1">
                <a:latin typeface="DM Sans"/>
              </a:rPr>
              <a:t>Березин</a:t>
            </a:r>
            <a:endParaRPr lang="en-US" sz="3400" spc="170" dirty="0">
              <a:latin typeface="DM Sa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2950871" y="7865046"/>
            <a:ext cx="2858693" cy="789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0"/>
              </a:lnSpc>
            </a:pPr>
            <a:r>
              <a:rPr lang="en-US" sz="2550" spc="127" dirty="0" err="1">
                <a:latin typeface="DM Sans"/>
              </a:rPr>
              <a:t>TeamLead</a:t>
            </a:r>
            <a:r>
              <a:rPr lang="en-US" sz="2550" spc="127" dirty="0">
                <a:latin typeface="DM Sans"/>
              </a:rPr>
              <a:t> &amp; Backend Dev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769792" y="6664314"/>
            <a:ext cx="2749271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</a:pPr>
            <a:r>
              <a:rPr lang="en-US" sz="3400" spc="170" dirty="0" err="1">
                <a:latin typeface="DM Sans"/>
              </a:rPr>
              <a:t>Иван</a:t>
            </a:r>
            <a:r>
              <a:rPr lang="en-US" sz="3400" spc="170" dirty="0">
                <a:latin typeface="DM Sans"/>
              </a:rPr>
              <a:t> </a:t>
            </a:r>
            <a:r>
              <a:rPr lang="en-US" sz="3400" spc="170" dirty="0" err="1">
                <a:latin typeface="DM Sans"/>
              </a:rPr>
              <a:t>Харламов</a:t>
            </a:r>
            <a:endParaRPr lang="en-US" sz="3400" spc="170" dirty="0">
              <a:latin typeface="DM Sans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7714653" y="7855080"/>
            <a:ext cx="2858693" cy="789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0"/>
              </a:lnSpc>
            </a:pPr>
            <a:r>
              <a:rPr lang="en-US" sz="2550" spc="127" dirty="0">
                <a:latin typeface="DM Sans"/>
              </a:rPr>
              <a:t>DB Dev, Tech Writer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423526" y="6676945"/>
            <a:ext cx="2888359" cy="1038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</a:pPr>
            <a:r>
              <a:rPr lang="en-US" sz="3400" spc="170" dirty="0">
                <a:latin typeface="DM Sans"/>
              </a:rPr>
              <a:t>Александра </a:t>
            </a:r>
            <a:r>
              <a:rPr lang="en-US" sz="3400" spc="170" dirty="0" err="1">
                <a:latin typeface="DM Sans"/>
              </a:rPr>
              <a:t>Савенкова</a:t>
            </a:r>
            <a:endParaRPr lang="en-US" sz="3400" spc="170" dirty="0">
              <a:latin typeface="DM Sans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2423526" y="7853383"/>
            <a:ext cx="2858693" cy="789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0"/>
              </a:lnSpc>
            </a:pPr>
            <a:r>
              <a:rPr lang="en-US" sz="2550" spc="127" dirty="0">
                <a:latin typeface="DM Sans"/>
              </a:rPr>
              <a:t>Frontend Dev, Designer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55250" y="9433322"/>
            <a:ext cx="24690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231F20"/>
                </a:solidFill>
                <a:latin typeface="Open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Овал 18"/>
          <p:cNvSpPr/>
          <p:nvPr/>
        </p:nvSpPr>
        <p:spPr>
          <a:xfrm>
            <a:off x="9897580" y="1710599"/>
            <a:ext cx="7795173" cy="750720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9"/>
          <p:cNvSpPr txBox="1"/>
          <p:nvPr/>
        </p:nvSpPr>
        <p:spPr>
          <a:xfrm>
            <a:off x="1935616" y="1714500"/>
            <a:ext cx="9166811" cy="151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419"/>
              </a:lnSpc>
            </a:pPr>
            <a:r>
              <a:rPr lang="en-US" sz="9000" spc="882" dirty="0">
                <a:latin typeface="Oswald Bold"/>
              </a:rPr>
              <a:t>ПРОБЛЕМА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35616" y="3848100"/>
            <a:ext cx="7352977" cy="5129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2"/>
              </a:lnSpc>
            </a:pPr>
            <a:r>
              <a:rPr lang="en-US" sz="2893" spc="283" dirty="0">
                <a:latin typeface="DM Sans"/>
              </a:rPr>
              <a:t>Отсутствие удобного и достаточно функционального приложения, которое помогло бы людям отслеживать прогресс в достижении целей, а также не забывать о текущих задачах</a:t>
            </a:r>
          </a:p>
          <a:p>
            <a:pPr>
              <a:lnSpc>
                <a:spcPts val="3992"/>
              </a:lnSpc>
            </a:pPr>
            <a:endParaRPr lang="en-US" sz="2893" spc="283" dirty="0">
              <a:latin typeface="DM Sans"/>
            </a:endParaRPr>
          </a:p>
          <a:p>
            <a:pPr algn="l">
              <a:lnSpc>
                <a:spcPts val="3992"/>
              </a:lnSpc>
            </a:pPr>
            <a:r>
              <a:rPr lang="en-US" sz="2893" spc="283" dirty="0">
                <a:latin typeface="DM Sans"/>
              </a:rPr>
              <a:t>По статистике, 70% пользователей аналогичных сервисов недовольны ими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642115" y="3232785"/>
            <a:ext cx="6506443" cy="34368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6787"/>
              </a:lnSpc>
              <a:spcBef>
                <a:spcPct val="0"/>
              </a:spcBef>
            </a:pPr>
            <a:r>
              <a:rPr lang="en-US" sz="19411" dirty="0">
                <a:solidFill>
                  <a:srgbClr val="231F20"/>
                </a:solidFill>
                <a:latin typeface="Oswald Bold"/>
              </a:rPr>
              <a:t>70%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2114" y="6025927"/>
            <a:ext cx="6506443" cy="2006816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455250" y="9433322"/>
            <a:ext cx="246906" cy="574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ru-RU" sz="3399" dirty="0">
                <a:latin typeface="Open Sans"/>
              </a:rPr>
              <a:t>3</a:t>
            </a:r>
            <a:endParaRPr lang="en-US" sz="3399" dirty="0">
              <a:latin typeface="Open Sans"/>
            </a:endParaRPr>
          </a:p>
        </p:txBody>
      </p:sp>
      <p:sp>
        <p:nvSpPr>
          <p:cNvPr id="17" name="Freeform 2"/>
          <p:cNvSpPr/>
          <p:nvPr/>
        </p:nvSpPr>
        <p:spPr>
          <a:xfrm rot="21187096">
            <a:off x="-7999565" y="-7073481"/>
            <a:ext cx="12102934" cy="12419055"/>
          </a:xfrm>
          <a:custGeom>
            <a:avLst/>
            <a:gdLst/>
            <a:ahLst/>
            <a:cxnLst/>
            <a:rect l="l" t="t" r="r" b="b"/>
            <a:pathLst>
              <a:path w="12102934" h="12419055">
                <a:moveTo>
                  <a:pt x="0" y="0"/>
                </a:moveTo>
                <a:lnTo>
                  <a:pt x="12102934" y="0"/>
                </a:lnTo>
                <a:lnTo>
                  <a:pt x="12102934" y="12419055"/>
                </a:lnTo>
                <a:lnTo>
                  <a:pt x="0" y="124190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8" name="Freeform 2"/>
          <p:cNvSpPr/>
          <p:nvPr/>
        </p:nvSpPr>
        <p:spPr>
          <a:xfrm rot="19121478">
            <a:off x="13695609" y="-10085387"/>
            <a:ext cx="12102934" cy="12419055"/>
          </a:xfrm>
          <a:custGeom>
            <a:avLst/>
            <a:gdLst/>
            <a:ahLst/>
            <a:cxnLst/>
            <a:rect l="l" t="t" r="r" b="b"/>
            <a:pathLst>
              <a:path w="12102934" h="12419055">
                <a:moveTo>
                  <a:pt x="0" y="0"/>
                </a:moveTo>
                <a:lnTo>
                  <a:pt x="12102934" y="0"/>
                </a:lnTo>
                <a:lnTo>
                  <a:pt x="12102934" y="12419055"/>
                </a:lnTo>
                <a:lnTo>
                  <a:pt x="0" y="124190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3662994" y="337474"/>
            <a:ext cx="4296549" cy="9570246"/>
            <a:chOff x="0" y="0"/>
            <a:chExt cx="1131601" cy="25205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31601" cy="2520559"/>
            </a:xfrm>
            <a:custGeom>
              <a:avLst/>
              <a:gdLst/>
              <a:ahLst/>
              <a:cxn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142191" y="4828880"/>
            <a:ext cx="8182168" cy="1032847"/>
          </a:xfrm>
          <a:custGeom>
            <a:avLst/>
            <a:gdLst/>
            <a:ahLst/>
            <a:cxnLst/>
            <a:rect l="l" t="t" r="r" b="b"/>
            <a:pathLst>
              <a:path w="8182168" h="1032847">
                <a:moveTo>
                  <a:pt x="0" y="0"/>
                </a:moveTo>
                <a:lnTo>
                  <a:pt x="8182169" y="0"/>
                </a:lnTo>
                <a:lnTo>
                  <a:pt x="8182169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 r="-19197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758785" y="1049603"/>
            <a:ext cx="6176060" cy="8208697"/>
          </a:xfrm>
          <a:custGeom>
            <a:avLst/>
            <a:gdLst/>
            <a:ahLst/>
            <a:cxnLst/>
            <a:rect l="l" t="t" r="r" b="b"/>
            <a:pathLst>
              <a:path w="6176060" h="8208697">
                <a:moveTo>
                  <a:pt x="0" y="0"/>
                </a:moveTo>
                <a:lnTo>
                  <a:pt x="6176060" y="0"/>
                </a:lnTo>
                <a:lnTo>
                  <a:pt x="6176060" y="8208697"/>
                </a:lnTo>
                <a:lnTo>
                  <a:pt x="0" y="82086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9746" r="-49746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28700" y="4623404"/>
            <a:ext cx="9295660" cy="1948998"/>
            <a:chOff x="0" y="0"/>
            <a:chExt cx="3561569" cy="74674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61569" cy="746746"/>
            </a:xfrm>
            <a:custGeom>
              <a:avLst/>
              <a:gdLst/>
              <a:ahLst/>
              <a:cxnLst/>
              <a:rect l="l" t="t" r="r" b="b"/>
              <a:pathLst>
                <a:path w="3561569" h="746746">
                  <a:moveTo>
                    <a:pt x="0" y="0"/>
                  </a:moveTo>
                  <a:lnTo>
                    <a:pt x="3561569" y="0"/>
                  </a:lnTo>
                  <a:lnTo>
                    <a:pt x="3561569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3561569" cy="7657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2142191" y="7210022"/>
            <a:ext cx="8182168" cy="1032847"/>
          </a:xfrm>
          <a:custGeom>
            <a:avLst/>
            <a:gdLst/>
            <a:ahLst/>
            <a:cxnLst/>
            <a:rect l="l" t="t" r="r" b="b"/>
            <a:pathLst>
              <a:path w="8182168" h="1032847">
                <a:moveTo>
                  <a:pt x="0" y="0"/>
                </a:moveTo>
                <a:lnTo>
                  <a:pt x="8182169" y="0"/>
                </a:lnTo>
                <a:lnTo>
                  <a:pt x="8182169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 r="-19197"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028700" y="6830542"/>
            <a:ext cx="9295660" cy="1948998"/>
            <a:chOff x="0" y="0"/>
            <a:chExt cx="3561569" cy="7467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561569" cy="746746"/>
            </a:xfrm>
            <a:custGeom>
              <a:avLst/>
              <a:gdLst/>
              <a:ahLst/>
              <a:cxnLst/>
              <a:rect l="l" t="t" r="r" b="b"/>
              <a:pathLst>
                <a:path w="3561569" h="746746">
                  <a:moveTo>
                    <a:pt x="0" y="0"/>
                  </a:moveTo>
                  <a:lnTo>
                    <a:pt x="3561569" y="0"/>
                  </a:lnTo>
                  <a:lnTo>
                    <a:pt x="3561569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3561569" cy="7657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360744" y="5008531"/>
            <a:ext cx="1159455" cy="1178744"/>
          </a:xfrm>
          <a:custGeom>
            <a:avLst/>
            <a:gdLst/>
            <a:ahLst/>
            <a:cxnLst/>
            <a:rect l="l" t="t" r="r" b="b"/>
            <a:pathLst>
              <a:path w="1159455" h="1178744">
                <a:moveTo>
                  <a:pt x="0" y="0"/>
                </a:moveTo>
                <a:lnTo>
                  <a:pt x="1159455" y="0"/>
                </a:lnTo>
                <a:lnTo>
                  <a:pt x="1159455" y="1178743"/>
                </a:lnTo>
                <a:lnTo>
                  <a:pt x="0" y="117874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028700" y="897203"/>
            <a:ext cx="8335423" cy="308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419"/>
              </a:lnSpc>
            </a:pPr>
            <a:r>
              <a:rPr lang="en-US" sz="9000" spc="882">
                <a:solidFill>
                  <a:srgbClr val="231F20"/>
                </a:solidFill>
                <a:latin typeface="Oswald Bold"/>
              </a:rPr>
              <a:t>ЦЕЛЕВАЯ АУДИТОРИЯ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090142" y="5347895"/>
            <a:ext cx="6837446" cy="452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0"/>
              </a:lnSpc>
              <a:spcBef>
                <a:spcPct val="0"/>
              </a:spcBef>
            </a:pPr>
            <a:r>
              <a:rPr lang="en-US" sz="2710" spc="265">
                <a:solidFill>
                  <a:srgbClr val="231F20"/>
                </a:solidFill>
                <a:latin typeface="DM Sans"/>
              </a:rPr>
              <a:t>Парни и девушки 20-40 лет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090142" y="7088309"/>
            <a:ext cx="6601658" cy="1385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0"/>
              </a:lnSpc>
              <a:spcBef>
                <a:spcPct val="0"/>
              </a:spcBef>
            </a:pPr>
            <a:r>
              <a:rPr lang="en-US" sz="2710" spc="265">
                <a:solidFill>
                  <a:srgbClr val="231F20"/>
                </a:solidFill>
                <a:latin typeface="DM Sans"/>
              </a:rPr>
              <a:t>Амбициозные, ставящие перед собой цели и желающие их достичь</a:t>
            </a:r>
          </a:p>
        </p:txBody>
      </p:sp>
      <p:sp>
        <p:nvSpPr>
          <p:cNvPr id="19" name="Freeform 19"/>
          <p:cNvSpPr/>
          <p:nvPr/>
        </p:nvSpPr>
        <p:spPr>
          <a:xfrm>
            <a:off x="-3808278" y="751537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360744" y="7218181"/>
            <a:ext cx="1156649" cy="1173721"/>
          </a:xfrm>
          <a:custGeom>
            <a:avLst/>
            <a:gdLst/>
            <a:ahLst/>
            <a:cxnLst/>
            <a:rect l="l" t="t" r="r" b="b"/>
            <a:pathLst>
              <a:path w="1156649" h="1173721">
                <a:moveTo>
                  <a:pt x="0" y="0"/>
                </a:moveTo>
                <a:lnTo>
                  <a:pt x="1156648" y="0"/>
                </a:lnTo>
                <a:lnTo>
                  <a:pt x="1156648" y="1173721"/>
                </a:lnTo>
                <a:lnTo>
                  <a:pt x="0" y="117372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455250" y="9433322"/>
            <a:ext cx="24690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ru-RU" sz="3399" dirty="0">
                <a:solidFill>
                  <a:srgbClr val="231F20"/>
                </a:solidFill>
                <a:latin typeface="Open Sans"/>
              </a:rPr>
              <a:t>4</a:t>
            </a:r>
            <a:endParaRPr lang="en-US" sz="3399" dirty="0">
              <a:solidFill>
                <a:srgbClr val="231F20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-72330"/>
            <a:ext cx="18288000" cy="280055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59"/>
              </a:lnSpc>
            </a:pPr>
            <a:endParaRPr/>
          </a:p>
        </p:txBody>
      </p:sp>
      <p:sp>
        <p:nvSpPr>
          <p:cNvPr id="6" name="Freeform 6"/>
          <p:cNvSpPr/>
          <p:nvPr/>
        </p:nvSpPr>
        <p:spPr>
          <a:xfrm>
            <a:off x="12971966" y="-4269396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1509476" y="-3665679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1" y="0"/>
                </a:lnTo>
                <a:lnTo>
                  <a:pt x="6709931" y="6885191"/>
                </a:lnTo>
                <a:lnTo>
                  <a:pt x="0" y="68851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690980" y="528768"/>
            <a:ext cx="10906040" cy="151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19"/>
              </a:lnSpc>
            </a:pPr>
            <a:r>
              <a:rPr lang="en-US" sz="9000" spc="882" dirty="0">
                <a:latin typeface="Oswald Bold"/>
              </a:rPr>
              <a:t>РЕШЕНИЕ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752167" y="3446834"/>
            <a:ext cx="9204562" cy="3026032"/>
            <a:chOff x="0" y="-117688"/>
            <a:chExt cx="1777551" cy="659978"/>
          </a:xfrm>
        </p:grpSpPr>
        <p:sp>
          <p:nvSpPr>
            <p:cNvPr id="11" name="Freeform 11"/>
            <p:cNvSpPr/>
            <p:nvPr/>
          </p:nvSpPr>
          <p:spPr>
            <a:xfrm>
              <a:off x="32855" y="-117688"/>
              <a:ext cx="1744696" cy="614467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187938" y="3827029"/>
            <a:ext cx="8503150" cy="2084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40"/>
              </a:lnSpc>
            </a:pPr>
            <a:r>
              <a:rPr lang="en-US" sz="3600" spc="294" dirty="0">
                <a:solidFill>
                  <a:srgbClr val="231F20"/>
                </a:solidFill>
                <a:latin typeface="DM Sans"/>
              </a:rPr>
              <a:t>Мы предлагаем решение в виде web-приложения STRIDE, которое закрывает почти все потребности пользователей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2226919" y="7264428"/>
            <a:ext cx="13918871" cy="2076638"/>
            <a:chOff x="0" y="0"/>
            <a:chExt cx="1744696" cy="54229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44696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444804" y="7539234"/>
            <a:ext cx="13483099" cy="15773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140"/>
              </a:lnSpc>
            </a:pPr>
            <a:r>
              <a:rPr lang="en-US" sz="3600" spc="294" dirty="0">
                <a:solidFill>
                  <a:srgbClr val="231F20"/>
                </a:solidFill>
                <a:latin typeface="DM Sans"/>
              </a:rPr>
              <a:t>Главным достоинством нашего продукта будет сочетание богатого функционала с удобным и доступным интерфейсом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55250" y="9433322"/>
            <a:ext cx="24690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ru-RU" sz="3399" dirty="0">
                <a:solidFill>
                  <a:srgbClr val="231F20"/>
                </a:solidFill>
                <a:latin typeface="Open Sans"/>
              </a:rPr>
              <a:t>5</a:t>
            </a:r>
            <a:endParaRPr lang="en-US" sz="3399" dirty="0">
              <a:solidFill>
                <a:srgbClr val="231F20"/>
              </a:solidFill>
              <a:latin typeface="Open Sans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9907" y="2921688"/>
            <a:ext cx="3867653" cy="38676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257863">
            <a:off x="-571305" y="6150994"/>
            <a:ext cx="21273218" cy="9128145"/>
          </a:xfrm>
          <a:custGeom>
            <a:avLst/>
            <a:gdLst/>
            <a:ahLst/>
            <a:cxnLst/>
            <a:rect l="l" t="t" r="r" b="b"/>
            <a:pathLst>
              <a:path w="21273218" h="9128145">
                <a:moveTo>
                  <a:pt x="0" y="0"/>
                </a:moveTo>
                <a:lnTo>
                  <a:pt x="21273219" y="0"/>
                </a:lnTo>
                <a:lnTo>
                  <a:pt x="21273219" y="9128145"/>
                </a:lnTo>
                <a:lnTo>
                  <a:pt x="0" y="91281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885510" y="8765585"/>
            <a:ext cx="4128022" cy="437161"/>
          </a:xfrm>
          <a:custGeom>
            <a:avLst/>
            <a:gdLst/>
            <a:ahLst/>
            <a:cxnLst/>
            <a:rect l="l" t="t" r="r" b="b"/>
            <a:pathLst>
              <a:path w="4128022" h="437161">
                <a:moveTo>
                  <a:pt x="0" y="0"/>
                </a:moveTo>
                <a:lnTo>
                  <a:pt x="4128022" y="0"/>
                </a:lnTo>
                <a:lnTo>
                  <a:pt x="4128022" y="437161"/>
                </a:lnTo>
                <a:lnTo>
                  <a:pt x="0" y="437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6495"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1900353" y="4016965"/>
            <a:ext cx="4113179" cy="4748620"/>
            <a:chOff x="0" y="0"/>
            <a:chExt cx="1279723" cy="147742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79723" cy="1477426"/>
            </a:xfrm>
            <a:custGeom>
              <a:avLst/>
              <a:gdLst/>
              <a:ahLst/>
              <a:cxnLst/>
              <a:rect l="l" t="t" r="r" b="b"/>
              <a:pathLst>
                <a:path w="1279723" h="1477426">
                  <a:moveTo>
                    <a:pt x="0" y="0"/>
                  </a:moveTo>
                  <a:lnTo>
                    <a:pt x="1279723" y="0"/>
                  </a:lnTo>
                  <a:lnTo>
                    <a:pt x="1279723" y="1477426"/>
                  </a:lnTo>
                  <a:lnTo>
                    <a:pt x="0" y="1477426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279723" cy="1534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7080191" y="8765585"/>
            <a:ext cx="4128022" cy="437161"/>
          </a:xfrm>
          <a:custGeom>
            <a:avLst/>
            <a:gdLst/>
            <a:ahLst/>
            <a:cxnLst/>
            <a:rect l="l" t="t" r="r" b="b"/>
            <a:pathLst>
              <a:path w="4128022" h="437161">
                <a:moveTo>
                  <a:pt x="0" y="0"/>
                </a:moveTo>
                <a:lnTo>
                  <a:pt x="4128021" y="0"/>
                </a:lnTo>
                <a:lnTo>
                  <a:pt x="4128021" y="437161"/>
                </a:lnTo>
                <a:lnTo>
                  <a:pt x="0" y="437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6495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7095033" y="4016965"/>
            <a:ext cx="4113179" cy="4748620"/>
            <a:chOff x="0" y="0"/>
            <a:chExt cx="1279723" cy="147742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79723" cy="1477426"/>
            </a:xfrm>
            <a:custGeom>
              <a:avLst/>
              <a:gdLst/>
              <a:ahLst/>
              <a:cxnLst/>
              <a:rect l="l" t="t" r="r" b="b"/>
              <a:pathLst>
                <a:path w="1279723" h="1477426">
                  <a:moveTo>
                    <a:pt x="0" y="0"/>
                  </a:moveTo>
                  <a:lnTo>
                    <a:pt x="1279723" y="0"/>
                  </a:lnTo>
                  <a:lnTo>
                    <a:pt x="1279723" y="1477426"/>
                  </a:lnTo>
                  <a:lnTo>
                    <a:pt x="0" y="1477426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1279723" cy="1534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2274468" y="8765585"/>
            <a:ext cx="4128022" cy="437161"/>
          </a:xfrm>
          <a:custGeom>
            <a:avLst/>
            <a:gdLst/>
            <a:ahLst/>
            <a:cxnLst/>
            <a:rect l="l" t="t" r="r" b="b"/>
            <a:pathLst>
              <a:path w="4128022" h="437161">
                <a:moveTo>
                  <a:pt x="0" y="0"/>
                </a:moveTo>
                <a:lnTo>
                  <a:pt x="4128022" y="0"/>
                </a:lnTo>
                <a:lnTo>
                  <a:pt x="4128022" y="437161"/>
                </a:lnTo>
                <a:lnTo>
                  <a:pt x="0" y="437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6495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289311" y="4016965"/>
            <a:ext cx="4113179" cy="4748620"/>
            <a:chOff x="0" y="0"/>
            <a:chExt cx="1279723" cy="14774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79723" cy="1477426"/>
            </a:xfrm>
            <a:custGeom>
              <a:avLst/>
              <a:gdLst/>
              <a:ahLst/>
              <a:cxnLst/>
              <a:rect l="l" t="t" r="r" b="b"/>
              <a:pathLst>
                <a:path w="1279723" h="1477426">
                  <a:moveTo>
                    <a:pt x="0" y="0"/>
                  </a:moveTo>
                  <a:lnTo>
                    <a:pt x="1279723" y="0"/>
                  </a:lnTo>
                  <a:lnTo>
                    <a:pt x="1279723" y="1477426"/>
                  </a:lnTo>
                  <a:lnTo>
                    <a:pt x="0" y="1477426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1279723" cy="1534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2919362" y="4617817"/>
            <a:ext cx="2838235" cy="2466899"/>
          </a:xfrm>
          <a:custGeom>
            <a:avLst/>
            <a:gdLst/>
            <a:ahLst/>
            <a:cxnLst/>
            <a:rect l="l" t="t" r="r" b="b"/>
            <a:pathLst>
              <a:path w="2838235" h="2466899">
                <a:moveTo>
                  <a:pt x="0" y="0"/>
                </a:moveTo>
                <a:lnTo>
                  <a:pt x="2838235" y="0"/>
                </a:lnTo>
                <a:lnTo>
                  <a:pt x="2838235" y="2466899"/>
                </a:lnTo>
                <a:lnTo>
                  <a:pt x="0" y="24668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7454285" y="4862232"/>
            <a:ext cx="3379431" cy="869499"/>
          </a:xfrm>
          <a:custGeom>
            <a:avLst/>
            <a:gdLst/>
            <a:ahLst/>
            <a:cxnLst/>
            <a:rect l="l" t="t" r="r" b="b"/>
            <a:pathLst>
              <a:path w="3379431" h="869499">
                <a:moveTo>
                  <a:pt x="0" y="0"/>
                </a:moveTo>
                <a:lnTo>
                  <a:pt x="3379430" y="0"/>
                </a:lnTo>
                <a:lnTo>
                  <a:pt x="3379430" y="869500"/>
                </a:lnTo>
                <a:lnTo>
                  <a:pt x="0" y="8695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2541712" y="4606639"/>
            <a:ext cx="2681794" cy="2765600"/>
          </a:xfrm>
          <a:custGeom>
            <a:avLst/>
            <a:gdLst/>
            <a:ahLst/>
            <a:cxnLst/>
            <a:rect l="l" t="t" r="r" b="b"/>
            <a:pathLst>
              <a:path w="2681794" h="2765600">
                <a:moveTo>
                  <a:pt x="0" y="0"/>
                </a:moveTo>
                <a:lnTo>
                  <a:pt x="2681795" y="0"/>
                </a:lnTo>
                <a:lnTo>
                  <a:pt x="2681795" y="2765600"/>
                </a:lnTo>
                <a:lnTo>
                  <a:pt x="0" y="2765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7306028" y="6198457"/>
            <a:ext cx="3675943" cy="1020301"/>
          </a:xfrm>
          <a:custGeom>
            <a:avLst/>
            <a:gdLst/>
            <a:ahLst/>
            <a:cxnLst/>
            <a:rect l="l" t="t" r="r" b="b"/>
            <a:pathLst>
              <a:path w="3675943" h="1020301">
                <a:moveTo>
                  <a:pt x="0" y="0"/>
                </a:moveTo>
                <a:lnTo>
                  <a:pt x="3675944" y="0"/>
                </a:lnTo>
                <a:lnTo>
                  <a:pt x="3675944" y="1020300"/>
                </a:lnTo>
                <a:lnTo>
                  <a:pt x="0" y="102030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2343797" y="1164939"/>
            <a:ext cx="13617940" cy="151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419"/>
              </a:lnSpc>
              <a:spcBef>
                <a:spcPct val="0"/>
              </a:spcBef>
            </a:pPr>
            <a:r>
              <a:rPr lang="en-US" sz="9000" spc="882">
                <a:solidFill>
                  <a:srgbClr val="231F20"/>
                </a:solidFill>
                <a:latin typeface="Oswald Bold"/>
              </a:rPr>
              <a:t>ТЕХНИЧЕСКИЙ СТЕК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716521" y="7781814"/>
            <a:ext cx="3258758" cy="520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08"/>
              </a:lnSpc>
              <a:spcBef>
                <a:spcPct val="0"/>
              </a:spcBef>
            </a:pPr>
            <a:r>
              <a:rPr lang="en-US" sz="3049" spc="298">
                <a:solidFill>
                  <a:srgbClr val="FDFBFB"/>
                </a:solidFill>
                <a:latin typeface="Oswald"/>
              </a:rPr>
              <a:t>CLIENT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665320" y="7781814"/>
            <a:ext cx="2974893" cy="520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08"/>
              </a:lnSpc>
              <a:spcBef>
                <a:spcPct val="0"/>
              </a:spcBef>
            </a:pPr>
            <a:r>
              <a:rPr lang="en-US" sz="3049" spc="298">
                <a:solidFill>
                  <a:srgbClr val="FDFBFB"/>
                </a:solidFill>
                <a:latin typeface="Oswald"/>
              </a:rPr>
              <a:t>SERVER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475037" y="7781814"/>
            <a:ext cx="2974893" cy="520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08"/>
              </a:lnSpc>
              <a:spcBef>
                <a:spcPct val="0"/>
              </a:spcBef>
            </a:pPr>
            <a:r>
              <a:rPr lang="en-US" sz="3049" spc="298">
                <a:solidFill>
                  <a:srgbClr val="FDFBFB"/>
                </a:solidFill>
                <a:latin typeface="Oswald"/>
              </a:rPr>
              <a:t>DATABASE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55250" y="9433322"/>
            <a:ext cx="246906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ru-RU" sz="3399" dirty="0">
                <a:solidFill>
                  <a:srgbClr val="231F20"/>
                </a:solidFill>
                <a:latin typeface="Open Sans"/>
              </a:rPr>
              <a:t>6</a:t>
            </a:r>
            <a:endParaRPr lang="en-US" sz="3399" dirty="0">
              <a:solidFill>
                <a:srgbClr val="231F20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12904">
            <a:off x="-7327971" y="-8611296"/>
            <a:ext cx="12102934" cy="12419055"/>
          </a:xfrm>
          <a:custGeom>
            <a:avLst/>
            <a:gdLst/>
            <a:ahLst/>
            <a:cxnLst/>
            <a:rect l="l" t="t" r="r" b="b"/>
            <a:pathLst>
              <a:path w="12102934" h="12419055">
                <a:moveTo>
                  <a:pt x="0" y="0"/>
                </a:moveTo>
                <a:lnTo>
                  <a:pt x="12102934" y="0"/>
                </a:lnTo>
                <a:lnTo>
                  <a:pt x="12102934" y="12419055"/>
                </a:lnTo>
                <a:lnTo>
                  <a:pt x="0" y="124190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TextBox 5"/>
          <p:cNvSpPr txBox="1"/>
          <p:nvPr/>
        </p:nvSpPr>
        <p:spPr>
          <a:xfrm>
            <a:off x="2335030" y="368921"/>
            <a:ext cx="13617940" cy="151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419"/>
              </a:lnSpc>
              <a:spcBef>
                <a:spcPct val="0"/>
              </a:spcBef>
            </a:pPr>
            <a:r>
              <a:rPr lang="ru-RU" sz="9000" spc="882" dirty="0">
                <a:solidFill>
                  <a:srgbClr val="231F20"/>
                </a:solidFill>
                <a:latin typeface="Oswald Bold"/>
              </a:rPr>
              <a:t>ОПРОС АУДИТОРИИ</a:t>
            </a:r>
            <a:endParaRPr lang="en-US" sz="9000" spc="882" dirty="0">
              <a:solidFill>
                <a:srgbClr val="231F20"/>
              </a:solidFill>
              <a:latin typeface="Oswal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55250" y="9433322"/>
            <a:ext cx="246906" cy="574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ru-RU" sz="3399" dirty="0">
                <a:solidFill>
                  <a:srgbClr val="231F20"/>
                </a:solidFill>
                <a:latin typeface="Open Sans"/>
              </a:rPr>
              <a:t>7</a:t>
            </a:r>
            <a:endParaRPr lang="en-US" sz="3399" dirty="0">
              <a:solidFill>
                <a:srgbClr val="231F20"/>
              </a:solidFill>
              <a:latin typeface="Open San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1178E5-8941-EE2B-42F9-DA477D422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8426" y="2273300"/>
            <a:ext cx="14671148" cy="71642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12904">
            <a:off x="-7327971" y="-8611296"/>
            <a:ext cx="12102934" cy="12419055"/>
          </a:xfrm>
          <a:custGeom>
            <a:avLst/>
            <a:gdLst/>
            <a:ahLst/>
            <a:cxnLst/>
            <a:rect l="l" t="t" r="r" b="b"/>
            <a:pathLst>
              <a:path w="12102934" h="12419055">
                <a:moveTo>
                  <a:pt x="0" y="0"/>
                </a:moveTo>
                <a:lnTo>
                  <a:pt x="12102934" y="0"/>
                </a:lnTo>
                <a:lnTo>
                  <a:pt x="12102934" y="12419055"/>
                </a:lnTo>
                <a:lnTo>
                  <a:pt x="0" y="124190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TextBox 5"/>
          <p:cNvSpPr txBox="1"/>
          <p:nvPr/>
        </p:nvSpPr>
        <p:spPr>
          <a:xfrm>
            <a:off x="2335030" y="368921"/>
            <a:ext cx="13617940" cy="151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419"/>
              </a:lnSpc>
              <a:spcBef>
                <a:spcPct val="0"/>
              </a:spcBef>
            </a:pPr>
            <a:r>
              <a:rPr lang="en-US" sz="9000" spc="882">
                <a:solidFill>
                  <a:srgbClr val="231F20"/>
                </a:solidFill>
                <a:latin typeface="Oswald Bold"/>
              </a:rPr>
              <a:t>АНАЛИЗ АНАЛОГОВ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55250" y="9433322"/>
            <a:ext cx="246906" cy="574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ru-RU" sz="3399" dirty="0">
                <a:solidFill>
                  <a:srgbClr val="231F20"/>
                </a:solidFill>
                <a:latin typeface="Open Sans"/>
              </a:rPr>
              <a:t>8</a:t>
            </a:r>
            <a:endParaRPr lang="en-US" sz="3399" dirty="0">
              <a:solidFill>
                <a:srgbClr val="231F20"/>
              </a:solidFill>
              <a:latin typeface="Open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E27F62-6D6E-91DF-A9BF-2E71F5B3A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809" y="1991122"/>
            <a:ext cx="16512381" cy="744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265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12904">
            <a:off x="-6811632" y="-8973151"/>
            <a:ext cx="12102934" cy="12419055"/>
          </a:xfrm>
          <a:custGeom>
            <a:avLst/>
            <a:gdLst/>
            <a:ahLst/>
            <a:cxnLst/>
            <a:rect l="l" t="t" r="r" b="b"/>
            <a:pathLst>
              <a:path w="12102934" h="12419055">
                <a:moveTo>
                  <a:pt x="0" y="0"/>
                </a:moveTo>
                <a:lnTo>
                  <a:pt x="12102934" y="0"/>
                </a:lnTo>
                <a:lnTo>
                  <a:pt x="12102934" y="12419055"/>
                </a:lnTo>
                <a:lnTo>
                  <a:pt x="0" y="124190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TextBox 4"/>
          <p:cNvSpPr txBox="1"/>
          <p:nvPr/>
        </p:nvSpPr>
        <p:spPr>
          <a:xfrm>
            <a:off x="2335030" y="368921"/>
            <a:ext cx="13617940" cy="151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419"/>
              </a:lnSpc>
              <a:spcBef>
                <a:spcPct val="0"/>
              </a:spcBef>
            </a:pPr>
            <a:r>
              <a:rPr lang="en-US" sz="9000" spc="882">
                <a:solidFill>
                  <a:srgbClr val="231F20"/>
                </a:solidFill>
                <a:latin typeface="Oswald Bold"/>
              </a:rPr>
              <a:t>ДЕМОНСТРАЦИЯ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55250" y="9433322"/>
            <a:ext cx="24690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ru-RU" sz="3399" dirty="0">
                <a:solidFill>
                  <a:srgbClr val="231F20"/>
                </a:solidFill>
                <a:latin typeface="Open Sans"/>
              </a:rPr>
              <a:t>9</a:t>
            </a:r>
            <a:endParaRPr lang="en-US" sz="3399" dirty="0">
              <a:solidFill>
                <a:srgbClr val="231F20"/>
              </a:solidFill>
              <a:latin typeface="Open San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D142A8-A67A-2E55-3F96-A1BC2F1954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4700" y="2400347"/>
            <a:ext cx="11658600" cy="72866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1006</TotalTime>
  <Words>200</Words>
  <Application>Microsoft Macintosh PowerPoint</Application>
  <PresentationFormat>Custom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Oswald Bold</vt:lpstr>
      <vt:lpstr>Oswald</vt:lpstr>
      <vt:lpstr>Calibri</vt:lpstr>
      <vt:lpstr>DM Sans</vt:lpstr>
      <vt:lpstr>Arial</vt:lpstr>
      <vt:lpstr>DM Sans Bold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Stride</dc:title>
  <cp:lastModifiedBy>Microsoft Office User</cp:lastModifiedBy>
  <cp:revision>13</cp:revision>
  <dcterms:created xsi:type="dcterms:W3CDTF">2006-08-16T00:00:00Z</dcterms:created>
  <dcterms:modified xsi:type="dcterms:W3CDTF">2024-05-30T14:05:12Z</dcterms:modified>
  <dc:identifier>DAF_P3h87b0</dc:identifier>
</cp:coreProperties>
</file>

<file path=docProps/thumbnail.jpeg>
</file>